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85" r:id="rId5"/>
    <p:sldId id="261" r:id="rId6"/>
    <p:sldId id="258" r:id="rId7"/>
    <p:sldId id="259" r:id="rId8"/>
    <p:sldId id="286" r:id="rId9"/>
    <p:sldId id="264" r:id="rId10"/>
    <p:sldId id="265" r:id="rId11"/>
    <p:sldId id="266" r:id="rId12"/>
    <p:sldId id="267" r:id="rId13"/>
    <p:sldId id="276" r:id="rId14"/>
    <p:sldId id="277" r:id="rId15"/>
    <p:sldId id="278" r:id="rId16"/>
    <p:sldId id="281" r:id="rId17"/>
    <p:sldId id="28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73" autoAdjust="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34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12" Type="http://schemas.openxmlformats.org/officeDocument/2006/relationships/image" Target="../media/image13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gif"/><Relationship Id="rId5" Type="http://schemas.openxmlformats.org/officeDocument/2006/relationships/image" Target="../media/image23.jpeg"/><Relationship Id="rId10" Type="http://schemas.openxmlformats.org/officeDocument/2006/relationships/image" Target="../media/image28.gif"/><Relationship Id="rId4" Type="http://schemas.openxmlformats.org/officeDocument/2006/relationships/image" Target="../media/image22.jpeg"/><Relationship Id="rId9" Type="http://schemas.openxmlformats.org/officeDocument/2006/relationships/image" Target="../media/image2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eldorado\Desktop\ШАБЛОНЫ\OrangeSlaid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116632"/>
            <a:ext cx="8136904" cy="417646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ВИЗИТНАЯ КАРТОЧКА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группы «ПЧЁЛКИ»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7504" y="3068960"/>
            <a:ext cx="8856984" cy="1872208"/>
          </a:xfrm>
        </p:spPr>
        <p:txBody>
          <a:bodyPr>
            <a:normAutofit fontScale="32500" lnSpcReduction="20000"/>
          </a:bodyPr>
          <a:lstStyle/>
          <a:p>
            <a:endParaRPr lang="ru-RU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9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ПОДГОТОВИЛА И ВЫПОЛНИЛА</a:t>
            </a:r>
          </a:p>
          <a:p>
            <a:endParaRPr lang="ru-RU" sz="22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2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Кошель Елена Александровна</a:t>
            </a:r>
            <a:endParaRPr lang="ru-RU" sz="9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eldorado\Desktop\orig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3457465" cy="259228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eldorado\Desktop\img3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8479154" cy="5649491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7" name="Picture 3" descr="C:\Users\eldorado\Desktop\1466780299_152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88640"/>
            <a:ext cx="1714500" cy="914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eldorado\Desktop\img3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63179"/>
            <a:ext cx="4544910" cy="6531642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1" name="Picture 3" descr="C:\Users\eldorado\Desktop\319040_66fc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8136" y="3717032"/>
            <a:ext cx="2585864" cy="258586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259228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00CC"/>
                </a:solidFill>
                <a:latin typeface="Comic Sans MS" pitchFamily="66" charset="0"/>
              </a:rPr>
              <a:t>В нашей группе сложилась замечательная</a:t>
            </a:r>
            <a:r>
              <a:rPr lang="ru-RU" sz="2400" dirty="0" smtClean="0">
                <a:solidFill>
                  <a:srgbClr val="0000CC"/>
                </a:solidFill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rgbClr val="0000CC"/>
                </a:solidFill>
                <a:latin typeface="Comic Sans MS" pitchFamily="66" charset="0"/>
              </a:rPr>
              <a:t>традиция отмечать дни рождения именинников и вручать им полезные подарки. Каждый раз я стараюсь внести в праздник виновника торжества, что-то новое: вождение хороводов, задувание свечи, праздничная сервировка стола, пожелания от друга. </a:t>
            </a:r>
            <a:endParaRPr lang="ru-RU" sz="2400" dirty="0">
              <a:solidFill>
                <a:srgbClr val="0000CC"/>
              </a:solidFill>
              <a:latin typeface="Comic Sans MS" pitchFamily="66" charset="0"/>
            </a:endParaRPr>
          </a:p>
        </p:txBody>
      </p:sp>
      <p:pic>
        <p:nvPicPr>
          <p:cNvPr id="1029" name="Picture 5" descr="C:\Users\eldorado\Desktop\Карапушки\JubilantImpartialChanticleer-size_restricte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1201" y="3256979"/>
            <a:ext cx="1528691" cy="2604889"/>
          </a:xfrm>
          <a:prstGeom prst="rect">
            <a:avLst/>
          </a:prstGeom>
          <a:noFill/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564904"/>
            <a:ext cx="3772287" cy="3989040"/>
          </a:xfrm>
          <a:prstGeom prst="rect">
            <a:avLst/>
          </a:prstGeom>
          <a:ln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eldorado\Desktop\ФОТКИ\20211108_1147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4005064"/>
            <a:ext cx="4289199" cy="2739668"/>
          </a:xfrm>
          <a:prstGeom prst="rect">
            <a:avLst/>
          </a:prstGeom>
          <a:ln w="38100" cap="sq">
            <a:solidFill>
              <a:srgbClr val="00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 descr="C:\Users\eldorado\Desktop\ФОТКИ\20211108_1131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005064"/>
            <a:ext cx="4176764" cy="2735400"/>
          </a:xfrm>
          <a:prstGeom prst="rect">
            <a:avLst/>
          </a:prstGeom>
          <a:ln w="38100" cap="sq">
            <a:solidFill>
              <a:srgbClr val="00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435280" cy="7920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4807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00CC"/>
                </a:solidFill>
                <a:latin typeface="Comic Sans MS" pitchFamily="66" charset="0"/>
              </a:rPr>
              <a:t>Группа богата</a:t>
            </a:r>
            <a:r>
              <a:rPr lang="ru-RU" dirty="0" smtClean="0">
                <a:solidFill>
                  <a:srgbClr val="0000CC"/>
                </a:solidFill>
                <a:latin typeface="Comic Sans MS" pitchFamily="66" charset="0"/>
              </a:rPr>
              <a:t> ритуалами, </a:t>
            </a:r>
            <a:r>
              <a:rPr lang="ru-RU" dirty="0" smtClean="0">
                <a:solidFill>
                  <a:srgbClr val="0000CC"/>
                </a:solidFill>
                <a:latin typeface="Comic Sans MS" pitchFamily="66" charset="0"/>
              </a:rPr>
              <a:t>которые очень </a:t>
            </a:r>
            <a:r>
              <a:rPr lang="ru-RU" dirty="0" smtClean="0">
                <a:solidFill>
                  <a:srgbClr val="0000CC"/>
                </a:solidFill>
                <a:latin typeface="Comic Sans MS" pitchFamily="66" charset="0"/>
              </a:rPr>
              <a:t>нравятся</a:t>
            </a:r>
            <a:r>
              <a:rPr lang="ru-RU" dirty="0" smtClean="0">
                <a:solidFill>
                  <a:srgbClr val="0000CC"/>
                </a:solidFill>
                <a:latin typeface="Comic Sans MS" pitchFamily="66" charset="0"/>
              </a:rPr>
              <a:t> </a:t>
            </a:r>
            <a:r>
              <a:rPr lang="ru-RU" dirty="0" smtClean="0">
                <a:solidFill>
                  <a:srgbClr val="0000CC"/>
                </a:solidFill>
                <a:latin typeface="Comic Sans MS" pitchFamily="66" charset="0"/>
              </a:rPr>
              <a:t>всем детям</a:t>
            </a:r>
            <a:r>
              <a:rPr lang="en-US" dirty="0" smtClean="0">
                <a:solidFill>
                  <a:srgbClr val="0000CC"/>
                </a:solidFill>
                <a:latin typeface="Comic Sans MS" pitchFamily="66" charset="0"/>
              </a:rPr>
              <a:t>:</a:t>
            </a:r>
            <a:r>
              <a:rPr lang="ru-RU" dirty="0" smtClean="0">
                <a:solidFill>
                  <a:srgbClr val="0000CC"/>
                </a:solidFill>
                <a:latin typeface="Comic Sans MS" pitchFamily="66" charset="0"/>
              </a:rPr>
              <a:t> </a:t>
            </a:r>
          </a:p>
          <a:p>
            <a:pPr>
              <a:buNone/>
            </a:pPr>
            <a:r>
              <a:rPr lang="ru-RU" sz="1600" dirty="0" smtClean="0">
                <a:solidFill>
                  <a:schemeClr val="bg1"/>
                </a:solidFill>
                <a:latin typeface="Comic Sans MS" pitchFamily="66" charset="0"/>
              </a:rPr>
              <a:t>На утреннем круге </a:t>
            </a:r>
            <a:r>
              <a:rPr lang="ru-RU" sz="1600" dirty="0" smtClean="0">
                <a:latin typeface="Comic Sans MS" pitchFamily="66" charset="0"/>
              </a:rPr>
              <a:t>– посчитаем сколько мальчиков, сколько девочек, а кого больше сегодня, символ группы Пчела выбирает себе того, кто сегодня будет всегда первым (поведет группу на зарядку, с зарядки, на занятия к специалистам и др.).</a:t>
            </a:r>
          </a:p>
          <a:p>
            <a:pPr>
              <a:buNone/>
            </a:pPr>
            <a:r>
              <a:rPr lang="ru-RU" sz="1600" dirty="0" smtClean="0">
                <a:solidFill>
                  <a:schemeClr val="bg1"/>
                </a:solidFill>
                <a:latin typeface="Comic Sans MS" pitchFamily="66" charset="0"/>
              </a:rPr>
              <a:t>На детском совете </a:t>
            </a:r>
            <a:r>
              <a:rPr lang="ru-RU" sz="1600" dirty="0" smtClean="0">
                <a:latin typeface="Comic Sans MS" pitchFamily="66" charset="0"/>
              </a:rPr>
              <a:t>– «играем» с массажным мячиками, с мячиками </a:t>
            </a:r>
            <a:r>
              <a:rPr lang="ru-RU" sz="1600" dirty="0" err="1" smtClean="0">
                <a:latin typeface="Comic Sans MS" pitchFamily="66" charset="0"/>
              </a:rPr>
              <a:t>су-джок</a:t>
            </a:r>
            <a:r>
              <a:rPr lang="ru-RU" sz="1600" dirty="0" smtClean="0">
                <a:latin typeface="Comic Sans MS" pitchFamily="66" charset="0"/>
              </a:rPr>
              <a:t>, </a:t>
            </a:r>
            <a:r>
              <a:rPr lang="ru-RU" sz="1600" dirty="0" err="1" smtClean="0">
                <a:latin typeface="Comic Sans MS" pitchFamily="66" charset="0"/>
              </a:rPr>
              <a:t>марблс</a:t>
            </a:r>
            <a:r>
              <a:rPr lang="ru-RU" sz="1600" dirty="0" smtClean="0">
                <a:latin typeface="Comic Sans MS" pitchFamily="66" charset="0"/>
              </a:rPr>
              <a:t>, с </a:t>
            </a:r>
            <a:r>
              <a:rPr lang="ru-RU" sz="1600" dirty="0" err="1" smtClean="0">
                <a:latin typeface="Comic Sans MS" pitchFamily="66" charset="0"/>
              </a:rPr>
              <a:t>карандашами,с</a:t>
            </a:r>
            <a:r>
              <a:rPr lang="ru-RU" sz="1600" dirty="0" smtClean="0">
                <a:latin typeface="Comic Sans MS" pitchFamily="66" charset="0"/>
              </a:rPr>
              <a:t> ядрами орехов и шишками и др.</a:t>
            </a:r>
          </a:p>
          <a:p>
            <a:pPr>
              <a:buNone/>
            </a:pPr>
            <a:r>
              <a:rPr lang="ru-RU" sz="1600" dirty="0" smtClean="0">
                <a:latin typeface="Comic Sans MS" pitchFamily="66" charset="0"/>
              </a:rPr>
              <a:t>- обсуждаем с ребята наступивший день (что ожидает, что планировали, какие занятия и педагоги их ожидают), при необходимости возвращаемся к обсуждению правил.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>
                <a:solidFill>
                  <a:schemeClr val="bg1"/>
                </a:solidFill>
                <a:latin typeface="Comic Sans MS" pitchFamily="66" charset="0"/>
              </a:rPr>
              <a:t>После сна </a:t>
            </a:r>
            <a:r>
              <a:rPr lang="ru-RU" sz="1600" dirty="0" smtClean="0">
                <a:latin typeface="Comic Sans MS" pitchFamily="66" charset="0"/>
              </a:rPr>
              <a:t>– наши мальчики и девочки просыпаются под мелодии для пробуждения (звуки природы, классика</a:t>
            </a:r>
            <a:r>
              <a:rPr lang="ru-RU" sz="1600" dirty="0" smtClean="0">
                <a:latin typeface="Comic Sans MS" pitchFamily="66" charset="0"/>
              </a:rPr>
              <a:t>).</a:t>
            </a:r>
            <a:endParaRPr lang="ru-RU" sz="1600" dirty="0" smtClean="0">
              <a:latin typeface="Comic Sans MS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br>
              <a:rPr lang="ru-RU" sz="27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052" name="AutoShape 4" descr="https://static.wixstatic.com/media/35d51b_0f3b308e62544bc89ac30c741b0f0ce8~mv2_d_2367_3287_s_2.jpg/v1/fill/w_594,h_825,al_c,q_90,usm_0.66_1.00_0.01/35d51b_0f3b308e62544bc89ac30c741b0f0ce8~mv2_d_2367_3287_s_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187624" y="116632"/>
            <a:ext cx="7848872" cy="6009531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rgbClr val="0000CC"/>
                </a:solidFill>
                <a:latin typeface="Comic Sans MS" pitchFamily="66" charset="0"/>
              </a:rPr>
              <a:t>ЦЕНТРЫ АКТИВНОСТИ В НАШЕЙ ГРУППЕ</a:t>
            </a:r>
            <a:r>
              <a:rPr lang="en-US" sz="2400" b="1" dirty="0" smtClean="0">
                <a:solidFill>
                  <a:srgbClr val="0000CC"/>
                </a:solidFill>
                <a:latin typeface="Comic Sans MS" pitchFamily="66" charset="0"/>
              </a:rPr>
              <a:t>:</a:t>
            </a:r>
            <a:r>
              <a:rPr lang="ru-RU" sz="2400" b="1" dirty="0" smtClean="0">
                <a:solidFill>
                  <a:srgbClr val="0000CC"/>
                </a:solidFill>
                <a:latin typeface="Comic Sans MS" pitchFamily="66" charset="0"/>
              </a:rPr>
              <a:t> </a:t>
            </a:r>
          </a:p>
          <a:p>
            <a:pPr>
              <a:buNone/>
            </a:pPr>
            <a:endParaRPr lang="ru-RU" dirty="0" smtClean="0">
              <a:latin typeface="Comic Sans MS" pitchFamily="66" charset="0"/>
            </a:endParaRPr>
          </a:p>
          <a:p>
            <a:pPr>
              <a:buNone/>
            </a:pPr>
            <a:endParaRPr lang="ru-RU" dirty="0" smtClean="0">
              <a:latin typeface="Comic Sans MS" pitchFamily="66" charset="0"/>
            </a:endParaRPr>
          </a:p>
        </p:txBody>
      </p:sp>
      <p:pic>
        <p:nvPicPr>
          <p:cNvPr id="8" name="Picture 2" descr="C:\Users\eldorado\Desktop\ФОТКИ\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276872"/>
            <a:ext cx="2448272" cy="2299891"/>
          </a:xfrm>
          <a:prstGeom prst="rect">
            <a:avLst/>
          </a:prstGeom>
          <a:ln w="38100" cap="sq">
            <a:solidFill>
              <a:srgbClr val="00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9" name="Picture 3" descr="C:\Users\eldorado\Desktop\ФОТКИ\20211108_1151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37007"/>
            <a:ext cx="1296144" cy="6484123"/>
          </a:xfrm>
          <a:prstGeom prst="rect">
            <a:avLst/>
          </a:prstGeom>
          <a:ln w="38100" cap="sq">
            <a:solidFill>
              <a:srgbClr val="00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 descr="C:\Users\eldorado\Desktop\ФОТКИ\20211108_1152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2276872"/>
            <a:ext cx="2016224" cy="2320935"/>
          </a:xfrm>
          <a:prstGeom prst="rect">
            <a:avLst/>
          </a:prstGeom>
          <a:ln w="38100" cap="sq">
            <a:solidFill>
              <a:srgbClr val="00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1" name="Picture 5" descr="C:\Users\eldorado\Desktop\ФОТКИ\20211108_1152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620688"/>
            <a:ext cx="1498884" cy="1536850"/>
          </a:xfrm>
          <a:prstGeom prst="rect">
            <a:avLst/>
          </a:prstGeom>
          <a:ln w="38100" cap="sq">
            <a:solidFill>
              <a:srgbClr val="00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2" name="Picture 6" descr="C:\Users\eldorado\Desktop\ФОТКИ\20211108_1152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4725144"/>
            <a:ext cx="1728192" cy="1982069"/>
          </a:xfrm>
          <a:prstGeom prst="rect">
            <a:avLst/>
          </a:prstGeom>
          <a:ln w="38100" cap="sq">
            <a:solidFill>
              <a:srgbClr val="00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3" name="Picture 7" descr="C:\Users\eldorado\Desktop\ФОТКИ\20211108_11523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47664" y="2276872"/>
            <a:ext cx="2137560" cy="2304256"/>
          </a:xfrm>
          <a:prstGeom prst="rect">
            <a:avLst/>
          </a:prstGeom>
          <a:ln w="38100" cap="sq">
            <a:solidFill>
              <a:srgbClr val="00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4" name="Picture 8" descr="C:\Users\eldorado\Desktop\Animated_Arrow_Red_45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4168852">
            <a:off x="5087734" y="1424453"/>
            <a:ext cx="1084684" cy="1084684"/>
          </a:xfrm>
          <a:prstGeom prst="rect">
            <a:avLst/>
          </a:prstGeom>
          <a:noFill/>
        </p:spPr>
      </p:pic>
      <p:pic>
        <p:nvPicPr>
          <p:cNvPr id="4105" name="Picture 9" descr="C:\Users\eldorado\Desktop\orig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894957">
            <a:off x="3489272" y="2089435"/>
            <a:ext cx="1142905" cy="1506317"/>
          </a:xfrm>
          <a:prstGeom prst="rect">
            <a:avLst/>
          </a:prstGeom>
          <a:noFill/>
        </p:spPr>
      </p:pic>
      <p:pic>
        <p:nvPicPr>
          <p:cNvPr id="4106" name="Picture 10" descr="C:\Users\eldorado\Desktop\HmYFJ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92080" y="4221088"/>
            <a:ext cx="674670" cy="936104"/>
          </a:xfrm>
          <a:prstGeom prst="rect">
            <a:avLst/>
          </a:prstGeom>
          <a:noFill/>
        </p:spPr>
      </p:pic>
      <p:pic>
        <p:nvPicPr>
          <p:cNvPr id="16" name="Picture 9" descr="C:\Users\eldorado\Desktop\orig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9827853">
            <a:off x="5767571" y="3342515"/>
            <a:ext cx="1142905" cy="1506317"/>
          </a:xfrm>
          <a:prstGeom prst="rect">
            <a:avLst/>
          </a:prstGeom>
          <a:noFill/>
        </p:spPr>
      </p:pic>
      <p:pic>
        <p:nvPicPr>
          <p:cNvPr id="4107" name="Picture 11" descr="C:\Users\eldorado\Desktop\Карапушки\orig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35696" y="620688"/>
            <a:ext cx="1803549" cy="1352239"/>
          </a:xfrm>
          <a:prstGeom prst="rect">
            <a:avLst/>
          </a:prstGeom>
          <a:noFill/>
        </p:spPr>
      </p:pic>
      <p:pic>
        <p:nvPicPr>
          <p:cNvPr id="4108" name="Picture 12" descr="C:\Users\eldorado\Desktop\Карапушки\1466780299_1528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588224" y="5229200"/>
            <a:ext cx="1714500" cy="9144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7200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Не менее важным является Центр планирования </a:t>
            </a:r>
            <a:br>
              <a:rPr lang="ru-RU" sz="2400" b="1" dirty="0" smtClean="0">
                <a:latin typeface="Comic Sans MS" pitchFamily="66" charset="0"/>
              </a:rPr>
            </a:br>
            <a:r>
              <a:rPr lang="ru-RU" sz="2400" b="1" dirty="0" smtClean="0">
                <a:latin typeface="Comic Sans MS" pitchFamily="66" charset="0"/>
              </a:rPr>
              <a:t>в группе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980728"/>
            <a:ext cx="5616624" cy="5616624"/>
          </a:xfrm>
          <a:prstGeom prst="rect">
            <a:avLst/>
          </a:prstGeom>
          <a:ln>
            <a:solidFill>
              <a:srgbClr val="FF66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C:\Users\eldorado\Desktop\Карапушки\orig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1490" y="188640"/>
            <a:ext cx="2880320" cy="215956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eldorado\Desktop\ФОТКИ\20211108_1151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836712"/>
            <a:ext cx="3476523" cy="4221088"/>
          </a:xfrm>
          <a:prstGeom prst="rect">
            <a:avLst/>
          </a:prstGeom>
          <a:ln w="38100" cap="sq">
            <a:solidFill>
              <a:srgbClr val="00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7200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00CC"/>
                </a:solidFill>
                <a:latin typeface="Comic Sans MS" pitchFamily="66" charset="0"/>
              </a:rPr>
              <a:t>Золотой треугольник</a:t>
            </a:r>
            <a:r>
              <a:rPr lang="en-US" sz="2400" b="1" dirty="0" smtClean="0">
                <a:solidFill>
                  <a:srgbClr val="0000CC"/>
                </a:solidFill>
                <a:latin typeface="Comic Sans MS" pitchFamily="66" charset="0"/>
              </a:rPr>
              <a:t>:</a:t>
            </a:r>
            <a:r>
              <a:rPr lang="ru-RU" sz="2400" b="1" dirty="0" smtClean="0">
                <a:solidFill>
                  <a:srgbClr val="0000CC"/>
                </a:solidFill>
                <a:latin typeface="Comic Sans MS" pitchFamily="66" charset="0"/>
              </a:rPr>
              <a:t> Дети, Взрослые, Среда</a:t>
            </a:r>
            <a:endParaRPr lang="ru-RU" sz="2400" b="1" dirty="0">
              <a:solidFill>
                <a:srgbClr val="0000CC"/>
              </a:solidFill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600200"/>
            <a:ext cx="8892480" cy="5257800"/>
          </a:xfrm>
        </p:spPr>
        <p:txBody>
          <a:bodyPr>
            <a:normAutofit fontScale="47500" lnSpcReduction="20000"/>
          </a:bodyPr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>
              <a:buNone/>
            </a:pPr>
            <a:r>
              <a:rPr lang="ru-RU" b="1" dirty="0" smtClean="0">
                <a:solidFill>
                  <a:srgbClr val="0000CC"/>
                </a:solidFill>
                <a:latin typeface="Comic Sans MS" pitchFamily="66" charset="0"/>
              </a:rPr>
              <a:t>     </a:t>
            </a:r>
          </a:p>
          <a:p>
            <a:pPr algn="ctr">
              <a:buNone/>
            </a:pPr>
            <a:endParaRPr lang="ru-RU" b="1" dirty="0" smtClean="0">
              <a:solidFill>
                <a:srgbClr val="0000CC"/>
              </a:solidFill>
              <a:latin typeface="Comic Sans MS" pitchFamily="66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00CC"/>
                </a:solidFill>
                <a:latin typeface="Comic Sans MS" pitchFamily="66" charset="0"/>
              </a:rPr>
              <a:t>            </a:t>
            </a:r>
            <a:r>
              <a:rPr lang="ru-RU" sz="5100" b="1" dirty="0" smtClean="0">
                <a:latin typeface="Comic Sans MS" pitchFamily="66" charset="0"/>
              </a:rPr>
              <a:t>ДЕТИ</a:t>
            </a:r>
          </a:p>
          <a:p>
            <a:pPr algn="ctr">
              <a:buNone/>
            </a:pPr>
            <a:endParaRPr lang="ru-RU" sz="5100" b="1" dirty="0" smtClean="0">
              <a:latin typeface="Comic Sans MS" pitchFamily="66" charset="0"/>
            </a:endParaRPr>
          </a:p>
          <a:p>
            <a:pPr algn="ctr">
              <a:buNone/>
            </a:pPr>
            <a:endParaRPr lang="ru-RU" sz="5100" b="1" dirty="0" smtClean="0">
              <a:latin typeface="Comic Sans MS" pitchFamily="66" charset="0"/>
            </a:endParaRPr>
          </a:p>
          <a:p>
            <a:pPr algn="ctr">
              <a:buNone/>
            </a:pPr>
            <a:endParaRPr lang="ru-RU" sz="200" b="1" dirty="0" smtClean="0">
              <a:latin typeface="Comic Sans MS" pitchFamily="66" charset="0"/>
            </a:endParaRPr>
          </a:p>
          <a:p>
            <a:pPr algn="ctr">
              <a:buNone/>
            </a:pPr>
            <a:endParaRPr lang="ru-RU" sz="5100" b="1" dirty="0" smtClean="0">
              <a:latin typeface="Comic Sans MS" pitchFamily="66" charset="0"/>
            </a:endParaRPr>
          </a:p>
          <a:p>
            <a:pPr algn="ctr">
              <a:buNone/>
            </a:pPr>
            <a:endParaRPr lang="ru-RU" sz="5100" b="1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ru-RU" sz="5100" b="1" dirty="0" smtClean="0">
                <a:latin typeface="Comic Sans MS" pitchFamily="66" charset="0"/>
              </a:rPr>
              <a:t>   ВЗРОСЛЫЕ             СРЕДА</a:t>
            </a:r>
          </a:p>
          <a:p>
            <a:pPr algn="ctr">
              <a:buNone/>
            </a:pPr>
            <a:endParaRPr lang="ru-RU" b="1" dirty="0" smtClean="0">
              <a:latin typeface="Comic Sans MS" pitchFamily="66" charset="0"/>
            </a:endParaRPr>
          </a:p>
          <a:p>
            <a:pPr algn="just">
              <a:buNone/>
            </a:pPr>
            <a:r>
              <a:rPr lang="ru-RU" b="1" dirty="0" smtClean="0">
                <a:solidFill>
                  <a:srgbClr val="0000CC"/>
                </a:solidFill>
                <a:latin typeface="Comic Sans MS" pitchFamily="66" charset="0"/>
              </a:rPr>
              <a:t>          Это золотой треугольник, в котором все стороны равны, каждая его грань является несущей и главной. Каждому в нем отведена своя роль. И все же при всем равенстве сторон, на вершине треугольника находится Ребенок/Дети. Все помыслы и действия взрослых направлены на воспитание, «взращивание» здоровой, духовно-нравственной личности. Этого можно добиться только в содружестве слаженной работы всех сторон треугольника. При написании программ работы на текущий год учитывала «работу» золотого </a:t>
            </a:r>
            <a:r>
              <a:rPr lang="ru-RU" b="1" dirty="0" smtClean="0">
                <a:solidFill>
                  <a:srgbClr val="0000CC"/>
                </a:solidFill>
                <a:latin typeface="Comic Sans MS" pitchFamily="66" charset="0"/>
              </a:rPr>
              <a:t>треугольника.</a:t>
            </a:r>
            <a:endParaRPr lang="ru-RU" b="1" dirty="0">
              <a:solidFill>
                <a:srgbClr val="0000CC"/>
              </a:solidFill>
              <a:latin typeface="Comic Sans MS" pitchFamily="66" charset="0"/>
            </a:endParaRPr>
          </a:p>
        </p:txBody>
      </p:sp>
      <p:pic>
        <p:nvPicPr>
          <p:cNvPr id="6" name="Picture 8" descr="C:\Users\eldorado\Desktop\Animated_Arrow_Red_4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5220072" y="1484784"/>
            <a:ext cx="2668860" cy="266886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eldorado\Desktop\ФОТКИ\20211108_1151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556792"/>
            <a:ext cx="5966052" cy="5069160"/>
          </a:xfrm>
          <a:prstGeom prst="rect">
            <a:avLst/>
          </a:prstGeom>
          <a:ln w="38100" cap="sq">
            <a:solidFill>
              <a:srgbClr val="00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5253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Comic Sans MS" pitchFamily="66" charset="0"/>
              </a:rPr>
              <a:t>Добро пожаловать в группу «Пчёлки»</a:t>
            </a:r>
            <a:br>
              <a:rPr lang="ru-RU" b="1" dirty="0" smtClean="0">
                <a:solidFill>
                  <a:srgbClr val="0000CC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0000CC"/>
                </a:solidFill>
                <a:latin typeface="Comic Sans MS" pitchFamily="66" charset="0"/>
              </a:rPr>
              <a:t> </a:t>
            </a:r>
            <a:r>
              <a:rPr lang="ru-RU" sz="6000" b="1" dirty="0" smtClean="0">
                <a:solidFill>
                  <a:srgbClr val="0000CC"/>
                </a:solidFill>
                <a:latin typeface="Comic Sans MS" pitchFamily="66" charset="0"/>
              </a:rPr>
              <a:t/>
            </a:r>
            <a:br>
              <a:rPr lang="ru-RU" sz="6000" b="1" dirty="0" smtClean="0">
                <a:solidFill>
                  <a:srgbClr val="0000CC"/>
                </a:solidFill>
                <a:latin typeface="Comic Sans MS" pitchFamily="66" charset="0"/>
              </a:rPr>
            </a:br>
            <a:r>
              <a:rPr lang="ru-RU" sz="6000" b="1" dirty="0" smtClean="0">
                <a:solidFill>
                  <a:srgbClr val="0000CC"/>
                </a:solidFill>
                <a:latin typeface="Comic Sans MS" pitchFamily="66" charset="0"/>
              </a:rPr>
              <a:t> </a:t>
            </a:r>
            <a:br>
              <a:rPr lang="ru-RU" sz="6000" b="1" dirty="0" smtClean="0">
                <a:solidFill>
                  <a:srgbClr val="0000CC"/>
                </a:solidFill>
                <a:latin typeface="Comic Sans MS" pitchFamily="66" charset="0"/>
              </a:rPr>
            </a:br>
            <a:r>
              <a:rPr lang="ru-RU" sz="60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ЧЕСТНОСТЬ </a:t>
            </a:r>
            <a:r>
              <a:rPr lang="ru-RU" sz="3600" b="1" dirty="0" smtClean="0">
                <a:solidFill>
                  <a:srgbClr val="0000CC"/>
                </a:solidFill>
                <a:latin typeface="Comic Sans MS" pitchFamily="66" charset="0"/>
              </a:rPr>
              <a:t>СЕМЬЯ</a:t>
            </a:r>
            <a:r>
              <a:rPr lang="ru-RU" sz="6000" b="1" dirty="0" smtClean="0">
                <a:solidFill>
                  <a:srgbClr val="0000CC"/>
                </a:solidFill>
                <a:latin typeface="Comic Sans MS" pitchFamily="66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</a:rPr>
              <a:t>НЕ ОБИЖАЙ </a:t>
            </a:r>
            <a:r>
              <a:rPr lang="ru-RU" sz="3600" b="1" dirty="0" smtClean="0">
                <a:solidFill>
                  <a:srgbClr val="FF6600"/>
                </a:solidFill>
                <a:latin typeface="Comic Sans MS" pitchFamily="66" charset="0"/>
              </a:rPr>
              <a:t>СПРАВЕДЛИВОСТЬ</a:t>
            </a:r>
            <a:br>
              <a:rPr lang="ru-RU" sz="3600" b="1" dirty="0" smtClean="0">
                <a:solidFill>
                  <a:srgbClr val="FF6600"/>
                </a:solidFill>
                <a:latin typeface="Comic Sans MS" pitchFamily="66" charset="0"/>
              </a:rPr>
            </a:br>
            <a:r>
              <a:rPr lang="ru-RU" sz="3600" b="1" dirty="0" smtClean="0">
                <a:solidFill>
                  <a:srgbClr val="0000CC"/>
                </a:solidFill>
                <a:latin typeface="Comic Sans MS" pitchFamily="66" charset="0"/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  <a:latin typeface="Comic Sans MS" pitchFamily="66" charset="0"/>
              </a:rPr>
              <a:t>ДОВЕРИЕ</a:t>
            </a:r>
            <a:r>
              <a:rPr lang="ru-RU" sz="3600" b="1" dirty="0" smtClean="0">
                <a:solidFill>
                  <a:srgbClr val="0000CC"/>
                </a:solidFill>
                <a:latin typeface="Comic Sans MS" pitchFamily="66" charset="0"/>
              </a:rPr>
              <a:t> ЛЮБОВЬ </a:t>
            </a:r>
            <a:r>
              <a:rPr lang="ru-RU" sz="2400" b="1" dirty="0" smtClean="0">
                <a:solidFill>
                  <a:srgbClr val="00B050"/>
                </a:solidFill>
                <a:latin typeface="Comic Sans MS" pitchFamily="66" charset="0"/>
              </a:rPr>
              <a:t>УВАЖЕНИЕ</a:t>
            </a:r>
            <a:r>
              <a:rPr lang="ru-RU" sz="3600" b="1" dirty="0" smtClean="0">
                <a:solidFill>
                  <a:srgbClr val="00B050"/>
                </a:solidFill>
                <a:latin typeface="Comic Sans MS" pitchFamily="66" charset="0"/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latin typeface="Comic Sans MS" pitchFamily="66" charset="0"/>
              </a:rPr>
            </a:br>
            <a:r>
              <a:rPr lang="ru-RU" sz="1800" b="1" dirty="0" smtClean="0">
                <a:solidFill>
                  <a:schemeClr val="accent2"/>
                </a:solidFill>
                <a:latin typeface="Comic Sans MS" pitchFamily="66" charset="0"/>
              </a:rPr>
              <a:t>ДОБРОТА   </a:t>
            </a:r>
            <a:r>
              <a:rPr lang="ru-RU" sz="1800" b="1" dirty="0" smtClean="0">
                <a:solidFill>
                  <a:srgbClr val="0000CC"/>
                </a:solidFill>
                <a:latin typeface="Comic Sans MS" pitchFamily="66" charset="0"/>
              </a:rPr>
              <a:t>   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ЗАБОТА</a:t>
            </a:r>
            <a:r>
              <a:rPr lang="ru-RU" sz="2800" b="1" dirty="0" smtClean="0">
                <a:solidFill>
                  <a:srgbClr val="0000CC"/>
                </a:solidFill>
                <a:latin typeface="Comic Sans MS" pitchFamily="66" charset="0"/>
              </a:rPr>
              <a:t>   </a:t>
            </a:r>
            <a:r>
              <a:rPr lang="ru-RU" sz="2000" b="1" dirty="0" smtClean="0">
                <a:solidFill>
                  <a:srgbClr val="0000CC"/>
                </a:solidFill>
                <a:latin typeface="Comic Sans MS" pitchFamily="66" charset="0"/>
              </a:rPr>
              <a:t>ДРУЖБА</a:t>
            </a:r>
            <a:r>
              <a:rPr lang="ru-RU" sz="2800" b="1" dirty="0" smtClean="0">
                <a:solidFill>
                  <a:srgbClr val="0000CC"/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rgbClr val="0000CC"/>
                </a:solidFill>
                <a:latin typeface="Comic Sans MS" pitchFamily="66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ПРОЩЕНИЕ</a:t>
            </a:r>
            <a:r>
              <a:rPr lang="ru-RU" sz="2400" b="1" dirty="0" smtClean="0">
                <a:solidFill>
                  <a:srgbClr val="0000CC"/>
                </a:solidFill>
                <a:latin typeface="Comic Sans MS" pitchFamily="66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1800" b="1" dirty="0" smtClean="0">
                <a:solidFill>
                  <a:srgbClr val="0000CC"/>
                </a:solidFill>
                <a:latin typeface="Comic Sans MS" pitchFamily="66" charset="0"/>
              </a:rPr>
              <a:t>  </a:t>
            </a:r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>ОБЩЕНИЕ</a:t>
            </a:r>
            <a:r>
              <a:rPr lang="ru-RU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</a:br>
            <a:endParaRPr lang="ru-RU" dirty="0"/>
          </a:p>
        </p:txBody>
      </p:sp>
      <p:pic>
        <p:nvPicPr>
          <p:cNvPr id="7171" name="Picture 3" descr="C:\Users\eldorado\Desktop\Карапушки\1466780299_152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764704"/>
            <a:ext cx="1714500" cy="914400"/>
          </a:xfrm>
          <a:prstGeom prst="rect">
            <a:avLst/>
          </a:prstGeom>
          <a:noFill/>
        </p:spPr>
      </p:pic>
      <p:pic>
        <p:nvPicPr>
          <p:cNvPr id="7172" name="Picture 4" descr="C:\Users\eldorado\Desktop\Карапушки\JubilantImpartialChanticleer-size_restricted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157192"/>
            <a:ext cx="902593" cy="153801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eldorado\Desktop\ШАБЛОНЫ\OrangeSlaid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00CC"/>
                </a:solidFill>
                <a:latin typeface="Comic Sans MS" pitchFamily="66" charset="0"/>
              </a:rPr>
              <a:t>Моя миссия как воспитателя</a:t>
            </a:r>
            <a:r>
              <a:rPr lang="en-US" sz="3600" dirty="0" smtClean="0">
                <a:solidFill>
                  <a:srgbClr val="0000CC"/>
                </a:solidFill>
                <a:latin typeface="Comic Sans MS" pitchFamily="66" charset="0"/>
              </a:rPr>
              <a:t>?</a:t>
            </a:r>
            <a:endParaRPr lang="ru-RU" b="1" dirty="0">
              <a:solidFill>
                <a:srgbClr val="0000CC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Comic Sans MS" pitchFamily="66" charset="0"/>
              </a:rPr>
              <a:t>Заложить в ребенке основу человечности, которая зиждется на Библейских истинах. Именно она станет сердцевиной развития гармонично развитой личности, которая прославит Россию. Высокопарно звучит? </a:t>
            </a:r>
          </a:p>
          <a:p>
            <a:pPr algn="ctr">
              <a:buNone/>
            </a:pPr>
            <a:r>
              <a:rPr lang="ru-RU" dirty="0" smtClean="0">
                <a:latin typeface="Comic Sans MS" pitchFamily="66" charset="0"/>
              </a:rPr>
              <a:t>Иначе не скажешь!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026" name="Picture 2" descr="C:\Users\eldorado\Desktop\133543499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116632"/>
            <a:ext cx="1371600" cy="166687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eldorado\Desktop\ШАБЛОНЫ\OrangeSlaid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65618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00CC"/>
                </a:solidFill>
                <a:latin typeface="Comic Sans MS" pitchFamily="66" charset="0"/>
              </a:rPr>
              <a:t>Мои профессиональные и личностные ценности</a:t>
            </a:r>
            <a:r>
              <a:rPr lang="en-US" sz="2800" dirty="0" smtClean="0">
                <a:solidFill>
                  <a:srgbClr val="0000CC"/>
                </a:solidFill>
                <a:latin typeface="Comic Sans MS" pitchFamily="66" charset="0"/>
              </a:rPr>
              <a:t>?</a:t>
            </a:r>
            <a:endParaRPr lang="ru-RU" sz="2800" b="1" dirty="0">
              <a:solidFill>
                <a:srgbClr val="0000CC"/>
              </a:solidFill>
              <a:latin typeface="Comic Sans MS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Comic Sans MS" pitchFamily="66" charset="0"/>
              </a:rPr>
              <a:t>Профессиональные ценности – самосовершенствование и трудолюбие в «кубе».</a:t>
            </a:r>
          </a:p>
          <a:p>
            <a:pPr algn="ctr">
              <a:buNone/>
            </a:pPr>
            <a:r>
              <a:rPr lang="ru-RU" dirty="0" smtClean="0">
                <a:latin typeface="Comic Sans MS" pitchFamily="66" charset="0"/>
              </a:rPr>
              <a:t>Личностные ценности – упорство, философское осмысление действий и всех принимаемых мною решений.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Picture 2" descr="C:\Users\eldorado\Desktop\133543499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1052736"/>
            <a:ext cx="1371600" cy="166687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eldorado\Desktop\ШАБЛОНЫ\OrangeSlaid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eldorado\Desktop\ODkn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16632"/>
            <a:ext cx="7272808" cy="1562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latin typeface="Comic Sans MS" pitchFamily="66" charset="0"/>
              </a:rPr>
              <a:t>ОБЛАКО ЦЕННОСТЕЙ</a:t>
            </a:r>
            <a:endParaRPr lang="ru-RU" sz="3200" b="1" dirty="0">
              <a:solidFill>
                <a:srgbClr val="0000CC"/>
              </a:solidFill>
              <a:latin typeface="Comic Sans MS" pitchFamily="66" charset="0"/>
            </a:endParaRPr>
          </a:p>
        </p:txBody>
      </p:sp>
      <p:pic>
        <p:nvPicPr>
          <p:cNvPr id="1030" name="Picture 6" descr="C:\Users\eldorado\Desktop\ODkn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204864"/>
            <a:ext cx="7112984" cy="388843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709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Ценности определили через своё мировоззрение </a:t>
            </a: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родители воспитанников, педагоги группы и сами воспитанники.</a:t>
            </a:r>
            <a:endParaRPr lang="ru-RU" sz="2800" b="1" dirty="0" smtClean="0">
              <a:solidFill>
                <a:srgbClr val="0000CC"/>
              </a:solidFill>
              <a:latin typeface="Comic Sans MS" pitchFamily="66" charset="0"/>
            </a:endParaRPr>
          </a:p>
          <a:p>
            <a:pPr algn="ctr">
              <a:buNone/>
            </a:pPr>
            <a:endParaRPr lang="ru-RU" sz="2800" b="1" dirty="0" smtClean="0">
              <a:solidFill>
                <a:srgbClr val="0000CC"/>
              </a:solidFill>
              <a:latin typeface="Comic Sans MS" pitchFamily="66" charset="0"/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0000CC"/>
                </a:solidFill>
                <a:latin typeface="Comic Sans MS" pitchFamily="66" charset="0"/>
              </a:rPr>
              <a:t>СЕМЬЯ </a:t>
            </a:r>
            <a:r>
              <a:rPr lang="ru-RU" sz="1800" b="1" dirty="0" smtClean="0">
                <a:solidFill>
                  <a:srgbClr val="FF0000"/>
                </a:solidFill>
                <a:latin typeface="Comic Sans MS" pitchFamily="66" charset="0"/>
              </a:rPr>
              <a:t>ЧЕСТНОСТЬ</a:t>
            </a:r>
            <a:endParaRPr lang="ru-RU" sz="28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algn="ctr">
              <a:buNone/>
            </a:pPr>
            <a:r>
              <a:rPr lang="ru-RU" sz="1800" b="1" dirty="0" smtClean="0">
                <a:solidFill>
                  <a:srgbClr val="FFFF00"/>
                </a:solidFill>
                <a:latin typeface="Comic Sans MS" pitchFamily="66" charset="0"/>
              </a:rPr>
              <a:t>НЕ ОБИЖАЙ </a:t>
            </a:r>
            <a:r>
              <a:rPr lang="ru-RU" sz="2400" b="1" dirty="0" smtClean="0">
                <a:solidFill>
                  <a:srgbClr val="FF6600"/>
                </a:solidFill>
                <a:latin typeface="Comic Sans MS" pitchFamily="66" charset="0"/>
              </a:rPr>
              <a:t>СПРАВЕДЛИВОСТЬ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00CC"/>
                </a:solidFill>
                <a:latin typeface="Comic Sans MS" pitchFamily="66" charset="0"/>
              </a:rPr>
              <a:t> </a:t>
            </a:r>
            <a:r>
              <a:rPr lang="ru-RU" sz="1600" b="1" dirty="0" smtClean="0">
                <a:solidFill>
                  <a:srgbClr val="7030A0"/>
                </a:solidFill>
                <a:latin typeface="Comic Sans MS" pitchFamily="66" charset="0"/>
              </a:rPr>
              <a:t>ДОВЕРИЕ</a:t>
            </a:r>
            <a:r>
              <a:rPr lang="ru-RU" sz="2800" b="1" dirty="0" smtClean="0">
                <a:solidFill>
                  <a:srgbClr val="0000CC"/>
                </a:solidFill>
                <a:latin typeface="Comic Sans MS" pitchFamily="66" charset="0"/>
              </a:rPr>
              <a:t> ЛЮБОВЬ </a:t>
            </a:r>
            <a:r>
              <a:rPr lang="ru-RU" sz="1800" b="1" dirty="0" smtClean="0">
                <a:solidFill>
                  <a:srgbClr val="00B050"/>
                </a:solidFill>
                <a:latin typeface="Comic Sans MS" pitchFamily="66" charset="0"/>
              </a:rPr>
              <a:t>УВАЖЕНИЕ</a:t>
            </a:r>
            <a:endParaRPr lang="ru-RU" sz="2800" b="1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pPr algn="ctr">
              <a:buNone/>
            </a:pPr>
            <a:r>
              <a:rPr lang="ru-RU" sz="1200" b="1" dirty="0" smtClean="0">
                <a:solidFill>
                  <a:schemeClr val="accent2"/>
                </a:solidFill>
                <a:latin typeface="Comic Sans MS" pitchFamily="66" charset="0"/>
              </a:rPr>
              <a:t>ДОБРОТА   </a:t>
            </a:r>
            <a:r>
              <a:rPr lang="ru-RU" sz="1200" b="1" dirty="0" smtClean="0">
                <a:solidFill>
                  <a:srgbClr val="0000CC"/>
                </a:solidFill>
                <a:latin typeface="Comic Sans MS" pitchFamily="66" charset="0"/>
              </a:rPr>
              <a:t>  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ЗАБОТА</a:t>
            </a:r>
            <a:r>
              <a:rPr lang="ru-RU" sz="2000" b="1" dirty="0" smtClean="0">
                <a:solidFill>
                  <a:srgbClr val="0000CC"/>
                </a:solidFill>
                <a:latin typeface="Comic Sans MS" pitchFamily="66" charset="0"/>
              </a:rPr>
              <a:t>   </a:t>
            </a:r>
            <a:r>
              <a:rPr lang="ru-RU" sz="1600" b="1" dirty="0" smtClean="0">
                <a:solidFill>
                  <a:srgbClr val="0000CC"/>
                </a:solidFill>
                <a:latin typeface="Comic Sans MS" pitchFamily="66" charset="0"/>
              </a:rPr>
              <a:t>ДРУЖБА</a:t>
            </a:r>
            <a:endParaRPr lang="ru-RU" sz="2000" b="1" dirty="0" smtClean="0">
              <a:solidFill>
                <a:srgbClr val="0000CC"/>
              </a:solidFill>
              <a:latin typeface="Comic Sans MS" pitchFamily="66" charset="0"/>
            </a:endParaRPr>
          </a:p>
          <a:p>
            <a:pPr algn="ctr">
              <a:buNone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ПРОЩЕНИЕ</a:t>
            </a:r>
            <a:r>
              <a:rPr lang="ru-RU" sz="1800" b="1" dirty="0" smtClean="0">
                <a:solidFill>
                  <a:srgbClr val="0000CC"/>
                </a:solidFill>
                <a:latin typeface="Comic Sans MS" pitchFamily="66" charset="0"/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  <a:latin typeface="Comic Sans MS" pitchFamily="66" charset="0"/>
              </a:rPr>
              <a:t>УЧЕНЬЕ</a:t>
            </a:r>
            <a:endParaRPr lang="ru-RU" sz="18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algn="ctr">
              <a:buNone/>
            </a:pPr>
            <a:r>
              <a:rPr lang="ru-RU" sz="1400" b="1" dirty="0" smtClean="0">
                <a:latin typeface="Comic Sans MS" pitchFamily="66" charset="0"/>
              </a:rPr>
              <a:t>НЕ УКРАДИ</a:t>
            </a:r>
            <a:r>
              <a:rPr lang="ru-RU" sz="1400" b="1" dirty="0" smtClean="0">
                <a:solidFill>
                  <a:srgbClr val="0000CC"/>
                </a:solidFill>
                <a:latin typeface="Comic Sans MS" pitchFamily="66" charset="0"/>
              </a:rPr>
              <a:t>  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>ОБЩЕНИЕ</a:t>
            </a:r>
            <a:endParaRPr lang="ru-RU" sz="1400" b="1" dirty="0">
              <a:solidFill>
                <a:schemeClr val="tx1">
                  <a:lumMod val="50000"/>
                  <a:lumOff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31" name="Picture 7" descr="C:\Users\eldorado\Desktop\Карапушки\пчёлка-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852936"/>
            <a:ext cx="1435947" cy="385254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00CC"/>
                </a:solidFill>
                <a:latin typeface="Comic Sans MS" pitchFamily="66" charset="0"/>
                <a:cs typeface="Times New Roman" pitchFamily="18" charset="0"/>
              </a:rPr>
              <a:t>НАПРАВЛЕНИЯ ВОСПИТАТЕЛЬНОЙ РАБОТЫ</a:t>
            </a:r>
            <a:endParaRPr lang="ru-RU" sz="2400" b="1" dirty="0">
              <a:solidFill>
                <a:srgbClr val="0000CC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836713"/>
            <a:ext cx="9144000" cy="3312368"/>
          </a:xfrm>
        </p:spPr>
        <p:txBody>
          <a:bodyPr/>
          <a:lstStyle/>
          <a:p>
            <a:pPr>
              <a:buNone/>
            </a:pPr>
            <a:r>
              <a:rPr lang="ru-RU" u="sng" dirty="0" smtClean="0">
                <a:solidFill>
                  <a:schemeClr val="bg1"/>
                </a:solidFill>
                <a:latin typeface="Comic Sans MS" pitchFamily="66" charset="0"/>
              </a:rPr>
              <a:t>1. Познавательное направление воспитания</a:t>
            </a:r>
            <a:r>
              <a:rPr lang="en-US" u="sng" dirty="0" smtClean="0">
                <a:solidFill>
                  <a:schemeClr val="bg1"/>
                </a:solidFill>
                <a:latin typeface="Comic Sans MS" pitchFamily="66" charset="0"/>
              </a:rPr>
              <a:t>:</a:t>
            </a:r>
            <a:endParaRPr lang="ru-RU" u="sng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ctr">
              <a:buNone/>
            </a:pPr>
            <a:r>
              <a:rPr lang="ru-RU" dirty="0" smtClean="0">
                <a:latin typeface="Comic Sans MS" pitchFamily="66" charset="0"/>
              </a:rPr>
              <a:t>Воспитание детей  в духе толерантного общения «Истории Карапушек: как жить в мире с собой и другими?» Авторы педагогической технологии: Э.Алиева, </a:t>
            </a:r>
            <a:r>
              <a:rPr lang="ru-RU" dirty="0" err="1" smtClean="0">
                <a:latin typeface="Comic Sans MS" pitchFamily="66" charset="0"/>
              </a:rPr>
              <a:t>О.Радионова</a:t>
            </a:r>
            <a:r>
              <a:rPr lang="ru-RU" dirty="0" smtClean="0">
                <a:latin typeface="Comic Sans MS" pitchFamily="66" charset="0"/>
              </a:rPr>
              <a:t>.</a:t>
            </a:r>
          </a:p>
          <a:p>
            <a:pPr algn="ctr">
              <a:buNone/>
            </a:pPr>
            <a:endParaRPr lang="ru-RU" dirty="0" smtClean="0">
              <a:latin typeface="Comic Sans MS" pitchFamily="66" charset="0"/>
            </a:endParaRPr>
          </a:p>
          <a:p>
            <a:pPr algn="ctr">
              <a:buNone/>
            </a:pPr>
            <a:endParaRPr lang="ru-RU" dirty="0">
              <a:latin typeface="Comic Sans MS" pitchFamily="66" charset="0"/>
            </a:endParaRPr>
          </a:p>
        </p:txBody>
      </p:sp>
      <p:pic>
        <p:nvPicPr>
          <p:cNvPr id="5" name="Picture 2" descr="C:\Users\eldorado\Desktop\Карапушки\10118873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933056"/>
            <a:ext cx="4396638" cy="2736304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50405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00CC"/>
                </a:solidFill>
                <a:latin typeface="Comic Sans MS" pitchFamily="66" charset="0"/>
              </a:rPr>
              <a:t>Истории Карапушек: как жить в мире с собой и другими?</a:t>
            </a:r>
            <a:endParaRPr lang="ru-RU" sz="2400" b="1" dirty="0">
              <a:solidFill>
                <a:srgbClr val="0000CC"/>
              </a:solidFill>
            </a:endParaRPr>
          </a:p>
        </p:txBody>
      </p:sp>
      <p:pic>
        <p:nvPicPr>
          <p:cNvPr id="4099" name="Picture 3" descr="C:\Users\eldorado\Desktop\Карапушки\slide_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64704"/>
            <a:ext cx="7947727" cy="5960795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336704"/>
          </a:xfrm>
        </p:spPr>
        <p:txBody>
          <a:bodyPr>
            <a:noAutofit/>
          </a:bodyPr>
          <a:lstStyle/>
          <a:p>
            <a:pPr algn="just">
              <a:buNone/>
            </a:pPr>
            <a:endParaRPr lang="ru-RU" sz="900" b="1" dirty="0" smtClean="0"/>
          </a:p>
          <a:p>
            <a:pPr algn="ctr">
              <a:buNone/>
            </a:pPr>
            <a:r>
              <a:rPr lang="ru-RU" sz="3600" u="sng" dirty="0" smtClean="0">
                <a:solidFill>
                  <a:schemeClr val="bg1"/>
                </a:solidFill>
                <a:latin typeface="Comic Sans MS" pitchFamily="66" charset="0"/>
              </a:rPr>
              <a:t>2.Интеллектуальное направление</a:t>
            </a:r>
            <a:r>
              <a:rPr lang="en-US" sz="3600" u="sng" dirty="0" smtClean="0">
                <a:solidFill>
                  <a:schemeClr val="bg1"/>
                </a:solidFill>
                <a:latin typeface="Comic Sans MS" pitchFamily="66" charset="0"/>
              </a:rPr>
              <a:t>:</a:t>
            </a:r>
            <a:endParaRPr lang="ru-RU" sz="3600" u="sng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rgbClr val="0000CC"/>
                </a:solidFill>
              </a:rPr>
              <a:t>   «</a:t>
            </a:r>
            <a:r>
              <a:rPr lang="ru-RU" b="1" dirty="0" smtClean="0">
                <a:solidFill>
                  <a:srgbClr val="0000CC"/>
                </a:solidFill>
                <a:latin typeface="Comic Sans MS" pitchFamily="66" charset="0"/>
              </a:rPr>
              <a:t>Финансовая грамотность»</a:t>
            </a:r>
          </a:p>
          <a:p>
            <a:pPr algn="ctr">
              <a:buNone/>
            </a:pPr>
            <a:endParaRPr lang="ru-RU" sz="2000" dirty="0" smtClean="0"/>
          </a:p>
          <a:p>
            <a:pPr algn="ctr">
              <a:buNone/>
            </a:pPr>
            <a:r>
              <a:rPr lang="ru-RU" sz="2800" dirty="0" smtClean="0">
                <a:latin typeface="Comic Sans MS" panose="030F0702030302020204" pitchFamily="66" charset="0"/>
                <a:ea typeface="Cambria" panose="02040503050406030204" pitchFamily="18" charset="0"/>
              </a:rPr>
              <a:t>Методика помогает решить целый веер задач:</a:t>
            </a:r>
          </a:p>
          <a:p>
            <a:pPr algn="ctr">
              <a:buNone/>
            </a:pPr>
            <a:endParaRPr lang="ru-RU" sz="2400" dirty="0" smtClean="0">
              <a:latin typeface="Comic Sans MS" panose="030F0702030302020204" pitchFamily="66" charset="0"/>
              <a:ea typeface="Cambria" panose="02040503050406030204" pitchFamily="18" charset="0"/>
            </a:endParaRPr>
          </a:p>
          <a:p>
            <a:pPr algn="ctr">
              <a:buNone/>
            </a:pPr>
            <a:r>
              <a:rPr lang="ru-RU" sz="2400" dirty="0">
                <a:latin typeface="Comic Sans MS" panose="030F0702030302020204" pitchFamily="66" charset="0"/>
                <a:ea typeface="Cambria" panose="02040503050406030204" pitchFamily="18" charset="0"/>
              </a:rPr>
              <a:t>* </a:t>
            </a:r>
            <a:r>
              <a:rPr lang="ru-RU" sz="2400" dirty="0" smtClean="0">
                <a:latin typeface="Comic Sans MS" panose="030F0702030302020204" pitchFamily="66" charset="0"/>
                <a:ea typeface="Cambria" panose="02040503050406030204" pitchFamily="18" charset="0"/>
              </a:rPr>
              <a:t>знакомство </a:t>
            </a:r>
            <a:r>
              <a:rPr lang="ru-RU" sz="2400" dirty="0">
                <a:latin typeface="Comic Sans MS" panose="030F0702030302020204" pitchFamily="66" charset="0"/>
                <a:ea typeface="Cambria" panose="02040503050406030204" pitchFamily="18" charset="0"/>
              </a:rPr>
              <a:t>с денежной сферой жизни</a:t>
            </a:r>
            <a:endParaRPr lang="ru-RU" sz="2400" dirty="0" smtClean="0">
              <a:latin typeface="Comic Sans MS" panose="030F0702030302020204" pitchFamily="66" charset="0"/>
              <a:ea typeface="Cambria" panose="02040503050406030204" pitchFamily="18" charset="0"/>
            </a:endParaRPr>
          </a:p>
          <a:p>
            <a:pPr algn="ctr">
              <a:buNone/>
            </a:pPr>
            <a:r>
              <a:rPr lang="ru-RU" sz="2400" dirty="0" smtClean="0">
                <a:latin typeface="Comic Sans MS" panose="030F0702030302020204" pitchFamily="66" charset="0"/>
                <a:ea typeface="Cambria" panose="02040503050406030204" pitchFamily="18" charset="0"/>
              </a:rPr>
              <a:t>* </a:t>
            </a:r>
            <a:r>
              <a:rPr lang="ru-RU" sz="2400" dirty="0">
                <a:latin typeface="Comic Sans MS" panose="030F0702030302020204" pitchFamily="66" charset="0"/>
                <a:ea typeface="Cambria" panose="02040503050406030204" pitchFamily="18" charset="0"/>
              </a:rPr>
              <a:t>дать дошкольникам первичные финансовые и экономические </a:t>
            </a:r>
            <a:r>
              <a:rPr lang="ru-RU" sz="2400" dirty="0" smtClean="0">
                <a:latin typeface="Comic Sans MS" panose="030F0702030302020204" pitchFamily="66" charset="0"/>
                <a:ea typeface="Cambria" panose="02040503050406030204" pitchFamily="18" charset="0"/>
              </a:rPr>
              <a:t>представления</a:t>
            </a:r>
          </a:p>
          <a:p>
            <a:pPr algn="ctr">
              <a:buNone/>
            </a:pPr>
            <a:r>
              <a:rPr lang="ru-RU" sz="2400" dirty="0" smtClean="0">
                <a:latin typeface="Comic Sans MS" panose="030F0702030302020204" pitchFamily="66" charset="0"/>
                <a:ea typeface="Cambria" panose="02040503050406030204" pitchFamily="18" charset="0"/>
              </a:rPr>
              <a:t>* </a:t>
            </a:r>
            <a:r>
              <a:rPr lang="ru-RU" sz="2400" dirty="0">
                <a:latin typeface="Comic Sans MS" panose="030F0702030302020204" pitchFamily="66" charset="0"/>
                <a:ea typeface="Cambria" panose="02040503050406030204" pitchFamily="18" charset="0"/>
              </a:rPr>
              <a:t>заложить основы ответственного отношения к денежным ресурсам, управлению и контролю над ними</a:t>
            </a:r>
            <a:endParaRPr lang="ru-RU" sz="2400" dirty="0" smtClean="0">
              <a:latin typeface="Comic Sans MS" panose="030F0702030302020204" pitchFamily="66" charset="0"/>
              <a:ea typeface="Cambria" panose="02040503050406030204" pitchFamily="18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Comic Sans MS" panose="030F0702030302020204" pitchFamily="66" charset="0"/>
                <a:ea typeface="Cambria" panose="02040503050406030204" pitchFamily="18" charset="0"/>
              </a:rPr>
              <a:t>* </a:t>
            </a:r>
            <a:r>
              <a:rPr lang="ru-RU" sz="2400" dirty="0" smtClean="0">
                <a:latin typeface="Comic Sans MS" panose="030F0702030302020204" pitchFamily="66" charset="0"/>
                <a:ea typeface="Cambria" panose="02040503050406030204" pitchFamily="18" charset="0"/>
              </a:rPr>
              <a:t>подготовить </a:t>
            </a:r>
            <a:r>
              <a:rPr lang="ru-RU" sz="2400" dirty="0">
                <a:latin typeface="Comic Sans MS" panose="030F0702030302020204" pitchFamily="66" charset="0"/>
                <a:ea typeface="Cambria" panose="02040503050406030204" pitchFamily="18" charset="0"/>
              </a:rPr>
              <a:t>к принятию своих первых финансовых </a:t>
            </a:r>
            <a:r>
              <a:rPr lang="ru-RU" sz="2400" dirty="0" smtClean="0">
                <a:latin typeface="Comic Sans MS" panose="030F0702030302020204" pitchFamily="66" charset="0"/>
                <a:ea typeface="Cambria" panose="02040503050406030204" pitchFamily="18" charset="0"/>
              </a:rPr>
              <a:t>решений</a:t>
            </a:r>
          </a:p>
          <a:p>
            <a:pPr marL="0" indent="0" algn="ctr">
              <a:buNone/>
            </a:pPr>
            <a:r>
              <a:rPr lang="ru-RU" sz="2400" dirty="0">
                <a:latin typeface="Comic Sans MS" panose="030F0702030302020204" pitchFamily="66" charset="0"/>
                <a:ea typeface="Cambria" panose="02040503050406030204" pitchFamily="18" charset="0"/>
              </a:rPr>
              <a:t>* </a:t>
            </a:r>
            <a:r>
              <a:rPr lang="ru-RU" sz="2400" dirty="0" smtClean="0">
                <a:latin typeface="Comic Sans MS" panose="030F0702030302020204" pitchFamily="66" charset="0"/>
                <a:ea typeface="Cambria" panose="02040503050406030204" pitchFamily="18" charset="0"/>
              </a:rPr>
              <a:t>подготовить </a:t>
            </a:r>
            <a:r>
              <a:rPr lang="ru-RU" sz="2400" dirty="0">
                <a:latin typeface="Comic Sans MS" panose="030F0702030302020204" pitchFamily="66" charset="0"/>
                <a:ea typeface="Cambria" panose="02040503050406030204" pitchFamily="18" charset="0"/>
              </a:rPr>
              <a:t>детей к жизненному этапу, когда будут появляться карманные (личные) деньги</a:t>
            </a:r>
            <a:endParaRPr lang="ru-RU" sz="2400" dirty="0" smtClean="0">
              <a:latin typeface="Comic Sans MS" panose="030F0702030302020204" pitchFamily="66" charset="0"/>
              <a:ea typeface="Cambria" panose="02040503050406030204" pitchFamily="18" charset="0"/>
            </a:endParaRPr>
          </a:p>
          <a:p>
            <a:pPr algn="just">
              <a:buNone/>
            </a:pPr>
            <a:endParaRPr lang="ru-RU" sz="3600" u="sng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just">
              <a:buNone/>
            </a:pPr>
            <a:endParaRPr lang="ru-RU" u="sng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49817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00CC"/>
                </a:solidFill>
                <a:latin typeface="Comic Sans MS" pitchFamily="66" charset="0"/>
              </a:rPr>
              <a:t>Всё вышеперечисленное сформировалось в небольшую, но растущую концепцию группы «Пчёлки»</a:t>
            </a:r>
            <a:endParaRPr lang="ru-RU" sz="3200" dirty="0">
              <a:solidFill>
                <a:srgbClr val="0000CC"/>
              </a:solidFill>
              <a:latin typeface="Comic Sans MS" pitchFamily="66" charset="0"/>
            </a:endParaRPr>
          </a:p>
        </p:txBody>
      </p:sp>
      <p:pic>
        <p:nvPicPr>
          <p:cNvPr id="2051" name="Picture 3" descr="C:\Users\eldorado\Desktop\ФОТКИ\20211108_1151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988840"/>
            <a:ext cx="5339154" cy="4536504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 descr="C:\Users\eldorado\Desktop\Карапушки\orig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96752"/>
            <a:ext cx="3384376" cy="2537489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100811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lang="ru-RU" sz="2400" dirty="0"/>
          </a:p>
        </p:txBody>
      </p:sp>
      <p:sp>
        <p:nvSpPr>
          <p:cNvPr id="5122" name="WordArt 2"/>
          <p:cNvSpPr>
            <a:spLocks noChangeArrowheads="1" noChangeShapeType="1" noTextEdit="1"/>
          </p:cNvSpPr>
          <p:nvPr/>
        </p:nvSpPr>
        <p:spPr bwMode="auto">
          <a:xfrm>
            <a:off x="403225" y="595313"/>
            <a:ext cx="8345239" cy="1446212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НАША ЭМБЛЕМА</a:t>
            </a:r>
            <a:endParaRPr lang="ru-RU" sz="3600" kern="10" spc="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pic>
        <p:nvPicPr>
          <p:cNvPr id="5123" name="Picture 3" descr="C:\Users\eldorado\Desktop\img3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3092" y="1600200"/>
            <a:ext cx="4577815" cy="4525963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4" name="Picture 4" descr="C:\Users\eldorado\Desktop\orig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81128"/>
            <a:ext cx="2811661" cy="2108087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1034</TotalTime>
  <Words>391</Words>
  <Application>Microsoft Office PowerPoint</Application>
  <PresentationFormat>Экран (4:3)</PresentationFormat>
  <Paragraphs>69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Arial Black</vt:lpstr>
      <vt:lpstr>Calibri</vt:lpstr>
      <vt:lpstr>Cambria</vt:lpstr>
      <vt:lpstr>Comic Sans MS</vt:lpstr>
      <vt:lpstr>Times New Roman</vt:lpstr>
      <vt:lpstr>Тема Office</vt:lpstr>
      <vt:lpstr>ВИЗИТНАЯ КАРТОЧКА группы «ПЧЁЛКИ»</vt:lpstr>
      <vt:lpstr>Моя миссия как воспитателя?</vt:lpstr>
      <vt:lpstr>Мои профессиональные и личностные ценности?</vt:lpstr>
      <vt:lpstr>ОБЛАКО ЦЕННОСТЕЙ</vt:lpstr>
      <vt:lpstr>НАПРАВЛЕНИЯ ВОСПИТАТЕЛЬНОЙ РАБОТЫ</vt:lpstr>
      <vt:lpstr>Истории Карапушек: как жить в мире с собой и другими?</vt:lpstr>
      <vt:lpstr>Презентация PowerPoint</vt:lpstr>
      <vt:lpstr>Всё вышеперечисленное сформировалось в небольшую, но растущую концепцию группы «Пчёлки»</vt:lpstr>
      <vt:lpstr>             </vt:lpstr>
      <vt:lpstr>Презентация PowerPoint</vt:lpstr>
      <vt:lpstr>Презентация PowerPoint</vt:lpstr>
      <vt:lpstr>В нашей группе сложилась замечательная традиция отмечать дни рождения именинников и вручать им полезные подарки. Каждый раз я стараюсь внести в праздник виновника торжества, что-то новое: вождение хороводов, задувание свечи, праздничная сервировка стола, пожелания от друга. </vt:lpstr>
      <vt:lpstr>          </vt:lpstr>
      <vt:lpstr>                       </vt:lpstr>
      <vt:lpstr>Не менее важным является Центр планирования  в группе</vt:lpstr>
      <vt:lpstr>Золотой треугольник: Дети, Взрослые, Среда</vt:lpstr>
      <vt:lpstr>Добро пожаловать в группу «Пчёлки»      ЧЕСТНОСТЬ СЕМЬЯ  НЕ ОБИЖАЙ СПРАВЕДЛИВОСТЬ  ДОВЕРИЕ ЛЮБОВЬ УВАЖЕНИЕ ДОБРОТА      ЗАБОТА   ДРУЖБА ПРОЩЕНИЕ    ОБЩЕНИЕ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Привет Кошелята!!!</dc:creator>
  <cp:lastModifiedBy>Елена</cp:lastModifiedBy>
  <cp:revision>110</cp:revision>
  <dcterms:created xsi:type="dcterms:W3CDTF">2018-02-03T04:55:36Z</dcterms:created>
  <dcterms:modified xsi:type="dcterms:W3CDTF">2025-10-27T12:50:23Z</dcterms:modified>
</cp:coreProperties>
</file>