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4" r:id="rId4"/>
    <p:sldId id="263" r:id="rId5"/>
    <p:sldId id="275" r:id="rId6"/>
    <p:sldId id="267" r:id="rId7"/>
    <p:sldId id="266" r:id="rId8"/>
    <p:sldId id="276" r:id="rId9"/>
    <p:sldId id="270" r:id="rId10"/>
    <p:sldId id="269" r:id="rId11"/>
    <p:sldId id="277" r:id="rId12"/>
    <p:sldId id="259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pPr/>
              <a:t>08.02.2021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6267" y="677334"/>
            <a:ext cx="10583333" cy="2370666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6600" dirty="0" smtClean="0">
                <a:solidFill>
                  <a:srgbClr val="FF0000"/>
                </a:solidFill>
                <a:latin typeface="Garamond"/>
              </a:rPr>
              <a:t>Музыкальное воспитание дошкольников </a:t>
            </a:r>
            <a:br>
              <a:rPr lang="ru-RU" sz="6600" dirty="0" smtClean="0">
                <a:solidFill>
                  <a:srgbClr val="FF0000"/>
                </a:solidFill>
                <a:latin typeface="Garamond"/>
              </a:rPr>
            </a:br>
            <a:r>
              <a:rPr lang="ru-RU" sz="6600" dirty="0" smtClean="0">
                <a:solidFill>
                  <a:srgbClr val="FF0000"/>
                </a:solidFill>
                <a:latin typeface="Garamond"/>
              </a:rPr>
              <a:t>в семье</a:t>
            </a:r>
            <a:endParaRPr lang="ru-RU" sz="6600" b="1" i="0" dirty="0">
              <a:solidFill>
                <a:srgbClr val="FF0000"/>
              </a:solidFill>
              <a:latin typeface="Garamon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5467" y="4859867"/>
            <a:ext cx="6942666" cy="17949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0" dirty="0" smtClean="0">
                <a:solidFill>
                  <a:srgbClr val="FF0000"/>
                </a:solidFill>
                <a:latin typeface="+mj-lt"/>
              </a:rPr>
              <a:t>Музыкальный руководитель </a:t>
            </a:r>
            <a:endParaRPr lang="ru-RU" sz="40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i="0" dirty="0" err="1" smtClean="0">
                <a:solidFill>
                  <a:srgbClr val="FF0000"/>
                </a:solidFill>
                <a:latin typeface="+mj-lt"/>
              </a:rPr>
              <a:t>Грекова</a:t>
            </a:r>
            <a:r>
              <a:rPr lang="ru-RU" sz="4000" b="1" i="0" dirty="0" smtClean="0">
                <a:solidFill>
                  <a:srgbClr val="FF0000"/>
                </a:solidFill>
                <a:latin typeface="+mj-lt"/>
              </a:rPr>
              <a:t> Надежда Андреевна</a:t>
            </a:r>
            <a:endParaRPr lang="ru-RU" sz="4000" b="1" i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7200" y="3234809"/>
            <a:ext cx="972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Небольшие рекомендации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4372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448800" cy="1625600"/>
          </a:xfrm>
        </p:spPr>
        <p:txBody>
          <a:bodyPr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3600" dirty="0" smtClean="0">
                <a:solidFill>
                  <a:srgbClr val="FF0000"/>
                </a:solidFill>
              </a:rPr>
              <a:t>Предлагаю </a:t>
            </a:r>
            <a:r>
              <a:rPr lang="ru-RU" sz="3600" dirty="0">
                <a:solidFill>
                  <a:srgbClr val="FF0000"/>
                </a:solidFill>
              </a:rPr>
              <a:t>Вам прослушать, посмотреть и обсудить с Вашими детьми следующие музыкальные произведения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b="1" i="0" dirty="0">
              <a:solidFill>
                <a:srgbClr val="FF0000"/>
              </a:solidFill>
              <a:latin typeface="Garamon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1456268"/>
            <a:ext cx="11142133" cy="5401732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 smtClean="0"/>
              <a:t>«</a:t>
            </a:r>
            <a:r>
              <a:rPr lang="ru-RU" sz="3200" dirty="0"/>
              <a:t>Детский альбом П. И. Чайковского в исполнении учащихся московской музыкальной школы при </a:t>
            </a:r>
            <a:r>
              <a:rPr lang="ru-RU" sz="3200" dirty="0" smtClean="0"/>
              <a:t>консерватории</a:t>
            </a:r>
            <a:endParaRPr lang="ru-RU" sz="3200" dirty="0"/>
          </a:p>
          <a:p>
            <a:pPr lvl="0" algn="just"/>
            <a:r>
              <a:rPr lang="ru-RU" sz="3200" dirty="0"/>
              <a:t>Музыкальную сказку «Приключения Буратино» на музыку А. </a:t>
            </a:r>
            <a:r>
              <a:rPr lang="ru-RU" sz="3200" dirty="0" err="1" smtClean="0"/>
              <a:t>Лепина</a:t>
            </a:r>
            <a:r>
              <a:rPr lang="ru-RU" sz="3200" dirty="0" smtClean="0"/>
              <a:t>.</a:t>
            </a:r>
          </a:p>
          <a:p>
            <a:pPr marL="0" lvl="0" indent="0" algn="just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110" y="3462336"/>
            <a:ext cx="2461242" cy="3064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770" y="3234266"/>
            <a:ext cx="4456811" cy="3157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641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220134"/>
            <a:ext cx="11142133" cy="6265332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 smtClean="0"/>
              <a:t>Симфоническую </a:t>
            </a:r>
            <a:r>
              <a:rPr lang="ru-RU" sz="3200" dirty="0"/>
              <a:t>сказку «Петя и волк» С. С. Прокофьева в исполнении детского симфонического оркестра.</a:t>
            </a:r>
          </a:p>
          <a:p>
            <a:pPr lvl="0" algn="just"/>
            <a:r>
              <a:rPr lang="ru-RU" sz="3200" dirty="0"/>
              <a:t>Балет «Лебединое озеро» на музыку П. И. Чайковского в исполнении артистов балета и симфонического оркестра ГАБТ</a:t>
            </a:r>
            <a:r>
              <a:rPr lang="ru-RU" sz="3200" dirty="0" smtClean="0"/>
              <a:t>.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</a:rPr>
              <a:t>.</a:t>
            </a:r>
            <a:endParaRPr lang="ru-RU" sz="3200" b="0" i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26266"/>
            <a:ext cx="4741334" cy="379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265" y="2533649"/>
            <a:ext cx="5740400" cy="398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017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7333"/>
            <a:ext cx="1185333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</a:p>
          <a:p>
            <a:pPr algn="ctr"/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 радуга красок окружающего нас </a:t>
            </a: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мира: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может рассказать о многом и ответить на любые, самые неожиданные </a:t>
            </a: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учит быть добрым и внимательным, чутким и заботливым, учит видеть в самом простом и понятном удивительное и </a:t>
            </a: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необыкновенное;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она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печалится вместе с нами, когда нам грустно, и смеётся звонко и радостно, когда мы веселимся.</a:t>
            </a:r>
            <a:b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2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9448800" cy="45719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3014133"/>
            <a:ext cx="5401733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33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10109201" cy="99060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863600"/>
            <a:ext cx="10498668" cy="32004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+mj-lt"/>
              </a:rPr>
              <a:t>«Не быть тебе</a:t>
            </a:r>
            <a:endParaRPr lang="ru-RU" sz="4400" dirty="0">
              <a:latin typeface="+mj-lt"/>
            </a:endParaRPr>
          </a:p>
          <a:p>
            <a:r>
              <a:rPr lang="ru-RU" sz="4400" b="1" dirty="0" smtClean="0">
                <a:latin typeface="+mj-lt"/>
              </a:rPr>
              <a:t>нобелевским </a:t>
            </a:r>
            <a:r>
              <a:rPr lang="ru-RU" sz="4400" b="1" dirty="0">
                <a:latin typeface="+mj-lt"/>
              </a:rPr>
              <a:t>лауреатом, </a:t>
            </a:r>
            <a:endParaRPr lang="ru-RU" sz="4400" dirty="0">
              <a:latin typeface="+mj-lt"/>
            </a:endParaRPr>
          </a:p>
          <a:p>
            <a:r>
              <a:rPr lang="ru-RU" sz="4400" b="1" dirty="0">
                <a:latin typeface="+mj-lt"/>
              </a:rPr>
              <a:t>если ты не развиваешь</a:t>
            </a:r>
            <a:endParaRPr lang="ru-RU" sz="4400" dirty="0">
              <a:latin typeface="+mj-lt"/>
            </a:endParaRPr>
          </a:p>
          <a:p>
            <a:r>
              <a:rPr lang="ru-RU" sz="4400" b="1" dirty="0" smtClean="0">
                <a:latin typeface="+mj-lt"/>
              </a:rPr>
              <a:t>себя </a:t>
            </a:r>
            <a:r>
              <a:rPr lang="ru-RU" sz="4400" b="1" dirty="0">
                <a:latin typeface="+mj-lt"/>
              </a:rPr>
              <a:t>культурно…»</a:t>
            </a:r>
            <a:endParaRPr lang="ru-RU" sz="4400" dirty="0">
              <a:latin typeface="+mj-lt"/>
            </a:endParaRPr>
          </a:p>
          <a:p>
            <a:r>
              <a:rPr lang="ru-RU" sz="4400" b="1" dirty="0">
                <a:latin typeface="+mj-lt"/>
              </a:rPr>
              <a:t>Д. Кирнарская</a:t>
            </a:r>
            <a:endParaRPr lang="ru-RU" sz="4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532" y="1966383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751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4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Учить музыке надо всех детей!</a:t>
            </a:r>
            <a:endParaRPr lang="ru-RU" sz="44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3" y="2074333"/>
            <a:ext cx="5093547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83" y="2404534"/>
            <a:ext cx="5098188" cy="3403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161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955866" cy="65531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/>
              <a:t>	В </a:t>
            </a:r>
            <a:r>
              <a:rPr lang="ru-RU" sz="3600" dirty="0"/>
              <a:t>свете </a:t>
            </a:r>
            <a:r>
              <a:rPr lang="ru-RU" sz="3600" dirty="0" smtClean="0"/>
              <a:t>поставленных </a:t>
            </a:r>
            <a:r>
              <a:rPr lang="ru-RU" sz="3600" dirty="0"/>
              <a:t>задач по ФГОС необходим приоритет культурных ценностей в содержании образования дошкольников. Важно приобщать детей к высокохудожественным произведениям, шедеврам мировой музыкальной культуры.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Конечно, классическая музыка для детей сложнее, чем современная, ведь четкий ритм и динамику современных мелодий воспринимать легче, чем изысканную сложность классических произведений.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1753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067" y="2586462"/>
            <a:ext cx="1122679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«Могучая </a:t>
            </a: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духовная сила воспитания заложена в том, что дети учатся смотреть на мир глазами родителей. Только в совместной деятельности родители лучше узнают своих детей, становятся ближе». </a:t>
            </a:r>
            <a:endParaRPr lang="ru-RU" sz="3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endParaRPr lang="ru-RU" sz="3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67" y="287867"/>
            <a:ext cx="3386666" cy="2929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10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7067"/>
            <a:ext cx="9448800" cy="17102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Основными </a:t>
            </a:r>
            <a:r>
              <a:rPr lang="ru-RU" dirty="0">
                <a:solidFill>
                  <a:srgbClr val="FF0000"/>
                </a:solidFill>
              </a:rPr>
              <a:t>задачами музыкального воспитания детей в семье можно назвать те же, что и в дошкольном учреждении, а именно: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1947334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формированию </a:t>
            </a: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предпочтений, интересов, потребностей, вкусов детей.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Развивать музыкальный и поэтический слух, способность воспринимать красоту природы, произведений музыкального и изобразительного искусства.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воображение, эмоциональные реакции.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Развивать, обогащать слуховые восприятия, повышать культуру слушания.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Привить ребенку вкус к хорошей музыке.</a:t>
            </a:r>
            <a:endParaRPr lang="ru-RU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448800" cy="194733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/>
              <a:t>Лишь на шедеврах можно воспитывать вкус маленьких </a:t>
            </a:r>
            <a:r>
              <a:rPr lang="ru-RU" sz="4000" dirty="0" smtClean="0"/>
              <a:t>слушателей!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76" y="1816098"/>
            <a:ext cx="4366683" cy="307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559" y="3763431"/>
            <a:ext cx="3827376" cy="25643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68" y="1840439"/>
            <a:ext cx="4301066" cy="3024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66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95868"/>
            <a:ext cx="9448800" cy="15748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Ребенку важно чувствовать и красоту классической музыки, научиться воспринимать и </a:t>
            </a:r>
            <a:r>
              <a:rPr lang="ru-RU" sz="3600" dirty="0" smtClean="0">
                <a:latin typeface="Garamond"/>
              </a:rPr>
              <a:t>ст</a:t>
            </a:r>
            <a:r>
              <a:rPr lang="ru-RU" sz="36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аринную, и современную музыку, как «взрослую», так и написанную специально для детей</a:t>
            </a:r>
            <a:endParaRPr lang="ru-RU" sz="36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5366" y="2177841"/>
            <a:ext cx="3638021" cy="3259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0" y="2177841"/>
            <a:ext cx="4080933" cy="3807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133" y="2815167"/>
            <a:ext cx="3687233" cy="3687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17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19"/>
            <a:ext cx="9448800" cy="196934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Для чего на музыкальных занятиях мы слушаем классическую музыку? Для чего мы развиваем к ней любовь дошкольников с самого раннего возраста?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Ответ </a:t>
            </a:r>
            <a:r>
              <a:rPr lang="ru-RU" sz="2800" dirty="0">
                <a:solidFill>
                  <a:srgbClr val="FF0000"/>
                </a:solidFill>
              </a:rPr>
              <a:t>очевиден: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" r="772"/>
          <a:stretch>
            <a:fillRect/>
          </a:stretch>
        </p:blipFill>
        <p:spPr>
          <a:xfrm>
            <a:off x="8335588" y="2353734"/>
            <a:ext cx="3670145" cy="3894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45733"/>
            <a:ext cx="8128000" cy="501226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</a:rPr>
              <a:t>Классическая музыка развивает музыкальный вкус, музыкальные и творческие способности детей, актерские начала.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</a:rPr>
              <a:t>Она учит их импровизировать, фантазировать. Обогащает словарный запас, навыки выразительного чтения.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</a:rPr>
              <a:t>Продолжает прививать навыки культурного поведения: умение общаться друг с другом, быть вежливыми и доброжелательными.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9250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Ноты: 16 x 9</vt:lpstr>
      <vt:lpstr>Музыкальное воспитание дошкольников  в семье</vt:lpstr>
      <vt:lpstr>. </vt:lpstr>
      <vt:lpstr>Учить музыке надо всех детей!</vt:lpstr>
      <vt:lpstr> В свете поставленных задач по ФГОС необходим приоритет культурных ценностей в содержании образования дошкольников. Важно приобщать детей к высокохудожественным произведениям, шедеврам мировой музыкальной культуры.   Конечно, классическая музыка для детей сложнее, чем современная, ведь четкий ритм и динамику современных мелодий воспринимать легче, чем изысканную сложность классических произведений. </vt:lpstr>
      <vt:lpstr>Слайд 5</vt:lpstr>
      <vt:lpstr>     Основными задачами музыкального воспитания детей в семье можно назвать те же, что и в дошкольном учреждении, а именно: </vt:lpstr>
      <vt:lpstr>  Лишь на шедеврах можно воспитывать вкус маленьких слушателей! </vt:lpstr>
      <vt:lpstr>Ребенку важно чувствовать и красоту классической музыки, научиться воспринимать и старинную, и современную музыку, как «взрослую», так и написанную специально для детей</vt:lpstr>
      <vt:lpstr>Для чего на музыкальных занятиях мы слушаем классическую музыку? Для чего мы развиваем к ней любовь дошкольников с самого раннего возраста?  Ответ очевиден: </vt:lpstr>
      <vt:lpstr>Предлагаю Вам прослушать, посмотреть и обсудить с Вашими детьми следующие музыкальные произведения:</vt:lpstr>
      <vt:lpstr>Слайд 11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2016-02-27T12:17:02Z</dcterms:created>
  <dcterms:modified xsi:type="dcterms:W3CDTF">2021-02-08T02:50:36Z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